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3" r:id="rId2"/>
    <p:sldId id="257" r:id="rId3"/>
    <p:sldId id="271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9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501" autoAdjust="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226451-83DB-4D3D-9986-196E60E87DA2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61F8F7-3319-42AE-B75E-305CA21295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801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Отражение</a:t>
            </a:r>
            <a:r>
              <a:rPr lang="ru-RU" baseline="0" dirty="0" smtClean="0"/>
              <a:t> </a:t>
            </a:r>
            <a:r>
              <a:rPr lang="ru-RU" baseline="0" dirty="0" smtClean="0"/>
              <a:t>человеком мира – это активный и творческий процесс. Это означает, что воспринимаемые предметы и явления, пережитые чувства не только отражаются в сознании человека, и но и перестраиваются в новые комбинации.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1F8F7-3319-42AE-B75E-305CA21295B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125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Наиболее </a:t>
            </a:r>
            <a:r>
              <a:rPr lang="ru-RU" dirty="0" smtClean="0"/>
              <a:t>существенными способами переработки представлений в образы воображения, идущими по пути обобщения существенных признаков, являются </a:t>
            </a:r>
            <a:r>
              <a:rPr lang="ru-RU" b="1" dirty="0" smtClean="0"/>
              <a:t>схематизация </a:t>
            </a:r>
            <a:r>
              <a:rPr lang="ru-RU" dirty="0" smtClean="0"/>
              <a:t>и </a:t>
            </a:r>
            <a:r>
              <a:rPr lang="ru-RU" b="1" dirty="0" smtClean="0"/>
              <a:t>акцентировка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Схематизация</a:t>
            </a:r>
            <a:r>
              <a:rPr lang="ru-RU" dirty="0" smtClean="0"/>
              <a:t> – четкое</a:t>
            </a:r>
            <a:r>
              <a:rPr lang="ru-RU" baseline="0" dirty="0" smtClean="0"/>
              <a:t> выделение сходства при слиянии, сглаживании различий в образе.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Акцентирование</a:t>
            </a:r>
            <a:r>
              <a:rPr lang="ru-RU" dirty="0" smtClean="0"/>
              <a:t> или </a:t>
            </a:r>
            <a:r>
              <a:rPr lang="ru-RU" b="1" dirty="0" smtClean="0"/>
              <a:t>заострение</a:t>
            </a:r>
            <a:r>
              <a:rPr lang="ru-RU" dirty="0" smtClean="0"/>
              <a:t> заключается в подчеркивании наиболее существенных, типичных признаков образа. Чаще всего этот способ используется при создании художественных образов, карикатур.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1F8F7-3319-42AE-B75E-305CA21295B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277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Следующий</a:t>
            </a:r>
            <a:r>
              <a:rPr lang="ru-RU" baseline="0" dirty="0" smtClean="0"/>
              <a:t> </a:t>
            </a:r>
            <a:r>
              <a:rPr lang="ru-RU" baseline="0" dirty="0" smtClean="0"/>
              <a:t>способ – </a:t>
            </a:r>
            <a:r>
              <a:rPr lang="ru-RU" b="1" baseline="0" dirty="0" smtClean="0"/>
              <a:t>типизация</a:t>
            </a:r>
            <a:r>
              <a:rPr lang="ru-RU" baseline="0" dirty="0" smtClean="0"/>
              <a:t> – это выделение существенного, повторяющегося в однородных явлениях и воплощение его в конкретном образе.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Данный механизм является наиболее типичным для художественного творчества. Где особе место отводится образам людей, принадлежащим к разным сословиям, возрастным группам, профессиям и так далее.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Достаточно много примеров типизации представлено в литературе, например, у Гоголя, - персонаж Коробочка – жадная накопительница.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1F8F7-3319-42AE-B75E-305CA21295BB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8475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Воображение </a:t>
            </a:r>
            <a:r>
              <a:rPr lang="ru-RU" dirty="0" smtClean="0"/>
              <a:t>у людей по-разному</a:t>
            </a:r>
            <a:r>
              <a:rPr lang="ru-RU" baseline="0" dirty="0" smtClean="0"/>
              <a:t> </a:t>
            </a:r>
            <a:r>
              <a:rPr lang="ru-RU" dirty="0" smtClean="0"/>
              <a:t>проявляется в их деятельности и общественной жизни. Индивидуальные особенности воображения выражаются в том, что, во-первых, люди различаются </a:t>
            </a:r>
            <a:r>
              <a:rPr lang="ru-RU" b="1" dirty="0" smtClean="0"/>
              <a:t>по степени развития воображения </a:t>
            </a:r>
            <a:r>
              <a:rPr lang="ru-RU" dirty="0" smtClean="0"/>
              <a:t>и, во-вторых, </a:t>
            </a:r>
            <a:r>
              <a:rPr lang="ru-RU" b="1" dirty="0" smtClean="0"/>
              <a:t>по типу образов, которыми они оперируют чаще всего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Степень развития воображения характеризуется </a:t>
            </a:r>
            <a:r>
              <a:rPr lang="ru-RU" b="1" dirty="0" smtClean="0"/>
              <a:t>яркостью образов и глубиной, </a:t>
            </a:r>
            <a:r>
              <a:rPr lang="ru-RU" dirty="0" smtClean="0"/>
              <a:t>с какой перерабатываются данные прошлого опыта, а также </a:t>
            </a:r>
            <a:r>
              <a:rPr lang="ru-RU" b="1" dirty="0" smtClean="0"/>
              <a:t>новизной и осмысленностью </a:t>
            </a:r>
            <a:r>
              <a:rPr lang="ru-RU" dirty="0" smtClean="0"/>
              <a:t>результатов этой переработки.</a:t>
            </a:r>
          </a:p>
          <a:p>
            <a:r>
              <a:rPr lang="ru-RU" dirty="0" smtClean="0"/>
              <a:t>Яркость и глубина воображения легко оценивается, когда продуктом воображения являются неправдоподобные и причудливые образы, например у авторов волшебных сказок. Слабое воображение влечет за собой затруднения в решении мыслительных задач, которые требуют умения наглядно представить себе конкретную ситуацию.</a:t>
            </a:r>
          </a:p>
          <a:p>
            <a:r>
              <a:rPr lang="ru-RU" dirty="0" smtClean="0"/>
              <a:t>Большие споры вызывает вопрос о том, различаются ли люди по типу воображения? Некоторые ученые выделяют такие типы людей как: </a:t>
            </a:r>
          </a:p>
          <a:p>
            <a:r>
              <a:rPr lang="ru-RU" dirty="0" smtClean="0"/>
              <a:t>- </a:t>
            </a:r>
            <a:r>
              <a:rPr lang="ru-RU" dirty="0" err="1" smtClean="0"/>
              <a:t>визуалы</a:t>
            </a:r>
            <a:r>
              <a:rPr lang="ru-RU" dirty="0" smtClean="0"/>
              <a:t> (с развитым зрительным восприятием и воображением), </a:t>
            </a:r>
          </a:p>
          <a:p>
            <a:r>
              <a:rPr lang="ru-RU" dirty="0" smtClean="0"/>
              <a:t>- </a:t>
            </a:r>
            <a:r>
              <a:rPr lang="ru-RU" dirty="0" err="1" smtClean="0"/>
              <a:t>аудиалы</a:t>
            </a:r>
            <a:r>
              <a:rPr lang="ru-RU" dirty="0" smtClean="0"/>
              <a:t> (с развитым слуховым восприятием и воображением), </a:t>
            </a:r>
          </a:p>
          <a:p>
            <a:pPr>
              <a:buFontTx/>
              <a:buChar char="-"/>
            </a:pPr>
            <a:r>
              <a:rPr lang="ru-RU" dirty="0" err="1" smtClean="0"/>
              <a:t>кинестетики</a:t>
            </a:r>
            <a:r>
              <a:rPr lang="ru-RU" dirty="0" smtClean="0"/>
              <a:t> (с развитым тактильным восприятием и воображением). </a:t>
            </a:r>
          </a:p>
          <a:p>
            <a:pPr>
              <a:buFontTx/>
              <a:buNone/>
            </a:pPr>
            <a:r>
              <a:rPr lang="ru-RU" dirty="0" smtClean="0"/>
              <a:t>Значительную роль здесь играет степень развития того или иного анализатора: зрительного, слухового или тактильного, что имеет, в основном, врожденный характер.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1F8F7-3319-42AE-B75E-305CA21295B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705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психологической науке - 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тражение реальной действительности в новых, неожиданных сочетаниях и связях; процесс создания  образов  или программ поведения в неопределенных ситуациях называется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воображением.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1F8F7-3319-42AE-B75E-305CA21295B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512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Принято </a:t>
            </a:r>
            <a:r>
              <a:rPr lang="ru-RU" dirty="0" smtClean="0"/>
              <a:t>считать, что </a:t>
            </a:r>
            <a:r>
              <a:rPr lang="ru-RU" b="1" dirty="0" smtClean="0"/>
              <a:t>физиологической основой </a:t>
            </a:r>
            <a:r>
              <a:rPr lang="ru-RU" dirty="0" smtClean="0"/>
              <a:t>воображения является сложная  аналитико-синтетическая</a:t>
            </a:r>
            <a:r>
              <a:rPr lang="ru-RU" baseline="0" dirty="0" smtClean="0"/>
              <a:t> деятельность мозга, в процессе которой происходит образование новых систем временных связей на основе ранее сформированных.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1F8F7-3319-42AE-B75E-305CA21295B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804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классификации видов воображения исходят из основных характеристик –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степени волевых усилий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степени активности.</a:t>
            </a:r>
            <a:endParaRPr lang="ru-RU" dirty="0" smtClean="0"/>
          </a:p>
          <a:p>
            <a:r>
              <a:rPr lang="ru-RU" dirty="0" smtClean="0"/>
              <a:t>Процессы воображения, как и процессы памяти или внимания, могут различаться по степени </a:t>
            </a:r>
            <a:r>
              <a:rPr lang="ru-RU" b="1" dirty="0" smtClean="0"/>
              <a:t>произвольности</a:t>
            </a:r>
            <a:r>
              <a:rPr lang="ru-RU" dirty="0" smtClean="0"/>
              <a:t>, или </a:t>
            </a:r>
            <a:r>
              <a:rPr lang="ru-RU" b="1" dirty="0" smtClean="0"/>
              <a:t>преднамеренности.</a:t>
            </a:r>
          </a:p>
          <a:p>
            <a:r>
              <a:rPr lang="ru-RU" dirty="0" smtClean="0"/>
              <a:t>Крайним случаем </a:t>
            </a:r>
            <a:r>
              <a:rPr lang="ru-RU" b="1" dirty="0" smtClean="0"/>
              <a:t>непроизвольной</a:t>
            </a:r>
            <a:r>
              <a:rPr lang="ru-RU" dirty="0" smtClean="0"/>
              <a:t> работы воображения являются </a:t>
            </a:r>
            <a:r>
              <a:rPr lang="ru-RU" b="1" dirty="0" smtClean="0"/>
              <a:t>сновидения</a:t>
            </a:r>
            <a:r>
              <a:rPr lang="ru-RU" dirty="0" smtClean="0"/>
              <a:t>, в которых образы рождаются непреднамеренно и в самых неожиданных сочетаниях. Непроизвольной в своей основе также является деятельность воображения, которая происходит в полусонном, дремотном состоянии, например перед засыпанием.</a:t>
            </a:r>
          </a:p>
          <a:p>
            <a:r>
              <a:rPr lang="ru-RU" b="1" dirty="0" smtClean="0"/>
              <a:t>Произвольное воображение </a:t>
            </a:r>
            <a:r>
              <a:rPr lang="ru-RU" dirty="0" smtClean="0"/>
              <a:t>проявляется тогда, когда перед человеком стоит задача создания определенных образов</a:t>
            </a:r>
            <a:r>
              <a:rPr lang="ru-RU" baseline="0" dirty="0" smtClean="0"/>
              <a:t> и процесс </a:t>
            </a:r>
            <a:r>
              <a:rPr lang="ru-RU" dirty="0" smtClean="0"/>
              <a:t>воображения контролируется и направляется самим человеком. В основе такой работы воображения лежит умение произвольно вызывать и изменять нужные представления.</a:t>
            </a:r>
          </a:p>
          <a:p>
            <a:r>
              <a:rPr lang="ru-RU" dirty="0" smtClean="0"/>
              <a:t>Среди различных видов и форм произвольного воображения можно выделить </a:t>
            </a:r>
            <a:r>
              <a:rPr lang="ru-RU" b="1" i="1" dirty="0" smtClean="0"/>
              <a:t>воссоздающее воображение, продуктивное  или творческое воображение </a:t>
            </a:r>
            <a:r>
              <a:rPr lang="ru-RU" dirty="0" smtClean="0"/>
              <a:t>и </a:t>
            </a:r>
            <a:r>
              <a:rPr lang="ru-RU" b="1" i="1" dirty="0" smtClean="0"/>
              <a:t>мечту</a:t>
            </a:r>
            <a:r>
              <a:rPr lang="ru-RU" i="1" dirty="0" smtClean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1F8F7-3319-42AE-B75E-305CA21295B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029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Я за кадром</a:t>
            </a:r>
          </a:p>
          <a:p>
            <a:r>
              <a:rPr lang="ru-RU" b="1" dirty="0" smtClean="0"/>
              <a:t>Воссоздающее </a:t>
            </a:r>
            <a:r>
              <a:rPr lang="ru-RU" dirty="0" smtClean="0"/>
              <a:t>воображение проявляется тогда, когда человеку необходимо воссоздать представление объекта, как можно более полно соответствующее его описанию. С этим видом воображения сталкиваются тогда, когда читают описание географических мест или исторических событий, а также когда читают описание литературных героев.</a:t>
            </a:r>
          </a:p>
          <a:p>
            <a:r>
              <a:rPr lang="ru-RU" dirty="0" smtClean="0"/>
              <a:t>Например, читая описание Полтавской битвы, сделанное А. С. Пушкиным, можно отчетливо представить раскаты орудийных выстрелов, крики солдат, бой барабанов, запах пороха.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1F8F7-3319-42AE-B75E-305CA21295B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5064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Следующий </a:t>
            </a:r>
            <a:r>
              <a:rPr lang="ru-RU" dirty="0" smtClean="0"/>
              <a:t>вид произвольного воображения –</a:t>
            </a:r>
            <a:r>
              <a:rPr lang="ru-RU" b="1" dirty="0" smtClean="0"/>
              <a:t>творческое</a:t>
            </a:r>
            <a:r>
              <a:rPr lang="ru-RU" b="1" baseline="0" dirty="0" smtClean="0"/>
              <a:t> или</a:t>
            </a:r>
            <a:r>
              <a:rPr lang="ru-RU" b="1" dirty="0" smtClean="0"/>
              <a:t> продуктивное </a:t>
            </a:r>
            <a:r>
              <a:rPr lang="ru-RU" dirty="0" smtClean="0"/>
              <a:t>воображение. Оно характеризуется тем, что человек преобразует представления и создает новые не по имеющемуся образцу, а самостоятельно намечая контуры создаваемого образа и выбирая для него необходимые материалы. Продуктивное воображение, как и воссоздающее, тесно связано с памятью, поскольку во всех случаях его проявления человек использует свой предшествующий опыт.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1F8F7-3319-42AE-B75E-305CA21295BB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833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Особой </a:t>
            </a:r>
            <a:r>
              <a:rPr lang="ru-RU" dirty="0" smtClean="0"/>
              <a:t>формой воображения является </a:t>
            </a:r>
            <a:r>
              <a:rPr lang="ru-RU" b="1" dirty="0" smtClean="0"/>
              <a:t>мечта</a:t>
            </a:r>
            <a:r>
              <a:rPr lang="ru-RU" dirty="0" smtClean="0"/>
              <a:t>. Суть данного типа воображения заключается в самостоятельном создании новых образов. Однако мечта имеет ряд существенных отличий от творческого воображения. Во-первых, в мечте человек всегда создает образ желаемого, тогда как в образах творческих вовсе не всегда воплощаются желания их создателя. В мечтах находит свое образное выражение то, что влечет к себе человека, к чему он стремится. Во-вторых, мечта – это процесс воображения, не включенный в творческую деятельность, т. е. не дающий немедленно и непосредственно объективного продукта в виде художественного произведения, научного открытия, технического изобретения и т. д.</a:t>
            </a:r>
          </a:p>
          <a:p>
            <a:r>
              <a:rPr lang="ru-RU" dirty="0" smtClean="0"/>
              <a:t>Главной особенностью мечты является то, что она направлена на будущую деятельность, т.е. мечта – это воображение, направленное на желаемое будущее. Причем следует различать несколько подтипов данного вида воображения. Чаще всего человек строит планы в отношении будущего и в своей мечте определяет пути достижения задуманного. В этом случае </a:t>
            </a:r>
            <a:r>
              <a:rPr lang="ru-RU" b="1" dirty="0" smtClean="0"/>
              <a:t>мечта является активным, произвольным, сознательным процессом.</a:t>
            </a:r>
          </a:p>
          <a:p>
            <a:r>
              <a:rPr lang="ru-RU" dirty="0" smtClean="0"/>
              <a:t>Однако мечта может  выступать в качестве замещения деятельности. Когда мечты остаются только мечтами. Одна из причин этого явления</a:t>
            </a:r>
            <a:r>
              <a:rPr lang="ru-RU" baseline="0" dirty="0" smtClean="0"/>
              <a:t> – </a:t>
            </a:r>
            <a:r>
              <a:rPr lang="ru-RU" dirty="0" smtClean="0"/>
              <a:t>неудачи, человек отказывается от исполнения своих планов на практике и погружается в мечту.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1F8F7-3319-42AE-B75E-305CA21295B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501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Я за кадром</a:t>
            </a:r>
          </a:p>
          <a:p>
            <a:r>
              <a:rPr lang="ru-RU" b="1" dirty="0" smtClean="0"/>
              <a:t>Грёзы</a:t>
            </a:r>
            <a:r>
              <a:rPr lang="ru-RU" dirty="0" smtClean="0"/>
              <a:t> – это пассивное, но преднамеренное воображение, связанное с нереализованными потребностями человека и устремленное в далекое нереальное будущее, в выдуманный индивидом мир. В грезах отсутствует воля индивида.</a:t>
            </a:r>
          </a:p>
          <a:p>
            <a:r>
              <a:rPr lang="ru-RU" dirty="0" smtClean="0"/>
              <a:t>Считается, что грезы свидетельствуют о наличии у человека некоторых дефектов развития личности: безволия, плохой социальной </a:t>
            </a:r>
            <a:r>
              <a:rPr lang="ru-RU" dirty="0" err="1" smtClean="0"/>
              <a:t>адаптируемости</a:t>
            </a:r>
            <a:r>
              <a:rPr lang="ru-RU" dirty="0" smtClean="0"/>
              <a:t>, крайней нерешительности, неуверенности в себе, замкнутости. Такой индивид тщетно ищет в грезах тишины, уюта, защищенности от чуждого ему внешнего мира.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Непреднамеренное пассивное воображение наблюдается при ослаблении деятельности сознания, его расстройствах, в полудремотном состоянии, во сне и т. д. Наиболее показательным проявлением пассивного воображения являются </a:t>
            </a:r>
            <a:r>
              <a:rPr lang="ru-RU" b="1" dirty="0" smtClean="0"/>
              <a:t>галлюцинации</a:t>
            </a:r>
            <a:r>
              <a:rPr lang="ru-RU" dirty="0" smtClean="0"/>
              <a:t>, при которых человек воспринимают несуществующие объекты. Как правило, галлюцинации наблюдаются при некоторых психических расстройствах.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1F8F7-3319-42AE-B75E-305CA21295B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173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Образы</a:t>
            </a:r>
            <a:r>
              <a:rPr lang="ru-RU" dirty="0" smtClean="0"/>
              <a:t>, воссоздаваемые в процессе воображения,</a:t>
            </a:r>
            <a:r>
              <a:rPr lang="ru-RU" baseline="0" dirty="0" smtClean="0"/>
              <a:t> </a:t>
            </a:r>
            <a:r>
              <a:rPr lang="ru-RU" dirty="0" smtClean="0"/>
              <a:t>формируются на основе предшествующего опыта, на основе представлений о предметах и явлениях объективной реальности. Процесс создания образов воображения из впечатлений, полученных человеком от реальной действительности, может протекать в различных формах.</a:t>
            </a:r>
          </a:p>
          <a:p>
            <a:r>
              <a:rPr lang="ru-RU" dirty="0" smtClean="0"/>
              <a:t>Простейшей формой синтеза в процессе воображения является </a:t>
            </a:r>
            <a:r>
              <a:rPr lang="ru-RU" b="1" dirty="0" smtClean="0"/>
              <a:t>агглютинация</a:t>
            </a:r>
            <a:r>
              <a:rPr lang="ru-RU" dirty="0" smtClean="0"/>
              <a:t>, т. е. создание нового образа путем присоединения в воображении частей или свойств одного объекта другому. Примерами агглютинации могут служить: образ кентавра, образ русалки</a:t>
            </a:r>
            <a:r>
              <a:rPr lang="ru-RU" baseline="0" dirty="0" smtClean="0"/>
              <a:t> </a:t>
            </a:r>
            <a:r>
              <a:rPr lang="ru-RU" dirty="0" smtClean="0"/>
              <a:t>и т.д.</a:t>
            </a:r>
          </a:p>
          <a:p>
            <a:r>
              <a:rPr lang="ru-RU" dirty="0" smtClean="0"/>
              <a:t>Одним из наиболее распространенных способов переработки образов восприятия в образы воображения является </a:t>
            </a:r>
            <a:r>
              <a:rPr lang="ru-RU" b="1" dirty="0" smtClean="0"/>
              <a:t>гиперболизация</a:t>
            </a:r>
            <a:r>
              <a:rPr lang="ru-RU" dirty="0" smtClean="0"/>
              <a:t> </a:t>
            </a:r>
            <a:r>
              <a:rPr lang="ru-RU" baseline="0" dirty="0" smtClean="0"/>
              <a:t> - </a:t>
            </a:r>
            <a:r>
              <a:rPr lang="ru-RU" b="1" dirty="0" smtClean="0"/>
              <a:t>увеличение </a:t>
            </a:r>
            <a:r>
              <a:rPr lang="ru-RU" dirty="0" smtClean="0"/>
              <a:t>или </a:t>
            </a:r>
            <a:r>
              <a:rPr lang="ru-RU" b="1" dirty="0" smtClean="0"/>
              <a:t>уменьшение объекта или его частей</a:t>
            </a:r>
            <a:r>
              <a:rPr lang="ru-RU" dirty="0" smtClean="0"/>
              <a:t>. С помощью такого способа были созданы различные литературные персонажи.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1F8F7-3319-42AE-B75E-305CA21295B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77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28802"/>
            <a:ext cx="8229600" cy="171451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Воображение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Способы создания образов воображения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322384"/>
          </a:xfrm>
        </p:spPr>
        <p:txBody>
          <a:bodyPr>
            <a:noAutofit/>
          </a:bodyPr>
          <a:lstStyle/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Схематизация – </a:t>
            </a:r>
            <a:r>
              <a:rPr lang="ru-RU" sz="2000" b="0" dirty="0" smtClean="0">
                <a:latin typeface="Arial" pitchFamily="34" charset="0"/>
                <a:cs typeface="Arial" pitchFamily="34" charset="0"/>
              </a:rPr>
              <a:t>четкое выделение сходства при слиянии, сглаживании различий в образе</a:t>
            </a:r>
            <a:endParaRPr lang="ru-RU" sz="20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схематиз1366222347_solomonovy_ostrova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7158" y="3286124"/>
            <a:ext cx="4140230" cy="257176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250945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Акцентирование - </a:t>
            </a:r>
            <a:r>
              <a:rPr lang="ru-RU" b="0" dirty="0" smtClean="0">
                <a:latin typeface="Arial" pitchFamily="34" charset="0"/>
                <a:cs typeface="Arial" pitchFamily="34" charset="0"/>
              </a:rPr>
              <a:t>подчеркивание наиболее существенных, типичных признаков образа</a:t>
            </a:r>
            <a:endParaRPr lang="ru-RU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Содержимое 7" descr="заострmg-9Oz3q6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690805" y="3071810"/>
            <a:ext cx="3950214" cy="305435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Способы создания образов воображения</a:t>
            </a:r>
            <a:endParaRPr lang="ru-RU" sz="3200" dirty="0"/>
          </a:p>
        </p:txBody>
      </p:sp>
      <p:pic>
        <p:nvPicPr>
          <p:cNvPr id="4" name="Содержимое 3" descr="0011-типизацzatsija-vydelenie-suschestvennogo-povtorjajuschegosja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14876" y="1857364"/>
            <a:ext cx="3643338" cy="4584819"/>
          </a:xfrm>
        </p:spPr>
      </p:pic>
      <p:sp>
        <p:nvSpPr>
          <p:cNvPr id="5" name="Прямоугольник 4"/>
          <p:cNvSpPr/>
          <p:nvPr/>
        </p:nvSpPr>
        <p:spPr>
          <a:xfrm>
            <a:off x="1071538" y="1571612"/>
            <a:ext cx="38576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Типизация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– это выделение существенного, повторяющегося в однородных явлениях и воплощение его в конкретном образе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Индивидуальные особенности воображения: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Степень развития воображения:</a:t>
            </a:r>
          </a:p>
          <a:p>
            <a:pPr marL="514350" indent="-514350">
              <a:buNone/>
            </a:pPr>
            <a:r>
              <a:rPr lang="ru-RU" sz="2800" dirty="0" smtClean="0"/>
              <a:t>       - яркость воображаемых образов, </a:t>
            </a:r>
          </a:p>
          <a:p>
            <a:pPr>
              <a:buNone/>
            </a:pPr>
            <a:r>
              <a:rPr lang="ru-RU" sz="2800" dirty="0" smtClean="0"/>
              <a:t>       - глубина переработки данных прошлого опыта, </a:t>
            </a:r>
          </a:p>
          <a:p>
            <a:pPr>
              <a:buNone/>
            </a:pPr>
            <a:r>
              <a:rPr lang="ru-RU" sz="2800" dirty="0" smtClean="0"/>
              <a:t>       - возможная новизна образов, </a:t>
            </a:r>
          </a:p>
          <a:p>
            <a:pPr>
              <a:buNone/>
            </a:pPr>
            <a:r>
              <a:rPr lang="ru-RU" sz="2800" dirty="0" smtClean="0"/>
              <a:t>       - качественное осмысление продуктов воображения. </a:t>
            </a: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Тип образов воображения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 -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визуалы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 -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аудиалы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    -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кинестетики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Tx/>
              <a:buChar char="-"/>
            </a:pP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Воображение</a:t>
            </a:r>
            <a:endParaRPr lang="ru-RU" dirty="0"/>
          </a:p>
        </p:txBody>
      </p:sp>
      <p:pic>
        <p:nvPicPr>
          <p:cNvPr id="4" name="Содержимое 3" descr="image06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7356" y="1357298"/>
            <a:ext cx="5357850" cy="3357586"/>
          </a:xfrm>
        </p:spPr>
      </p:pic>
      <p:sp>
        <p:nvSpPr>
          <p:cNvPr id="7" name="Прямоугольник 6"/>
          <p:cNvSpPr/>
          <p:nvPr/>
        </p:nvSpPr>
        <p:spPr>
          <a:xfrm>
            <a:off x="1000100" y="4786322"/>
            <a:ext cx="73581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отражение реальной действительности в новых, неожиданных сочетаниях и связях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8312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Физиологическая основа: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>замыкание временных нервных связей и  их  последующая актуализация, образование новых систем временных связей.</a:t>
            </a:r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Классификации воображения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img-32weto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57224" y="1500174"/>
            <a:ext cx="7929618" cy="450059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35732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Воссоздающее воображение -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создание образа предмета по его описанию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2iвоссоздающее воображ.mg2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71604" y="2428868"/>
            <a:ext cx="6267450" cy="349489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Творческое (продуктивное) воображение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– создание новых образов, требующих отбора материалов в соответствии с замыслом.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творчествоterraoko-2016091425-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14414" y="1857375"/>
            <a:ext cx="6929485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Мечта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– воображение, связанное с осознанием желаемого будущего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мечта semya-deti-mechta-mishk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76277" y="1600200"/>
            <a:ext cx="6791445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Грезы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- преднамеренное пассивное воображение, не связанное с волей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Содержимое 3" descr="грезыscale_1200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57290" y="2071678"/>
            <a:ext cx="6572296" cy="405448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Способы создания образов воображения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cкентаврentaur_by_therandomdrawer_d4lc2x2-pre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57224" y="3357562"/>
            <a:ext cx="3286148" cy="2840039"/>
          </a:xfrm>
        </p:spPr>
      </p:pic>
      <p:pic>
        <p:nvPicPr>
          <p:cNvPr id="7" name="Содержимое 6" descr="гиперболизация237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143504" y="2857496"/>
            <a:ext cx="3104700" cy="3340105"/>
          </a:xfrm>
        </p:spPr>
      </p:pic>
      <p:sp>
        <p:nvSpPr>
          <p:cNvPr id="6" name="Прямоугольник 5"/>
          <p:cNvSpPr/>
          <p:nvPr/>
        </p:nvSpPr>
        <p:spPr>
          <a:xfrm>
            <a:off x="714348" y="1428736"/>
            <a:ext cx="3500462" cy="1928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Агглютинация -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создание нового образа путем присоединения в воображении частей или свойств одного объекта другому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1500175"/>
            <a:ext cx="42148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Гиперболизация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- увеличение или уменьшение объекта или его частей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</TotalTime>
  <Words>1114</Words>
  <Application>Microsoft Office PowerPoint</Application>
  <PresentationFormat>Экран (4:3)</PresentationFormat>
  <Paragraphs>79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Воображение</vt:lpstr>
      <vt:lpstr>Воображение</vt:lpstr>
      <vt:lpstr>Физиологическая основа: замыкание временных нервных связей и  их  последующая актуализация, образование новых систем временных связей.</vt:lpstr>
      <vt:lpstr>Классификации воображения</vt:lpstr>
      <vt:lpstr>Воссоздающее воображение - создание образа предмета по его описанию</vt:lpstr>
      <vt:lpstr>Творческое (продуктивное) воображение – создание новых образов, требующих отбора материалов в соответствии с замыслом.</vt:lpstr>
      <vt:lpstr>Мечта – воображение, связанное с осознанием желаемого будущего</vt:lpstr>
      <vt:lpstr>Грезы - преднамеренное пассивное воображение, не связанное с волей.</vt:lpstr>
      <vt:lpstr> Способы создания образов воображения </vt:lpstr>
      <vt:lpstr>Способы создания образов воображения</vt:lpstr>
      <vt:lpstr>Способы создания образов воображения</vt:lpstr>
      <vt:lpstr>Индивидуальные особенности воображения: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Воображение</dc:title>
  <cp:lastModifiedBy>анна</cp:lastModifiedBy>
  <cp:revision>87</cp:revision>
  <dcterms:modified xsi:type="dcterms:W3CDTF">2021-03-09T15:56:23Z</dcterms:modified>
</cp:coreProperties>
</file>